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979" r:id="rId2"/>
    <p:sldId id="1185" r:id="rId3"/>
    <p:sldId id="1186" r:id="rId4"/>
    <p:sldId id="1187" r:id="rId5"/>
    <p:sldId id="1188" r:id="rId6"/>
    <p:sldId id="1203" r:id="rId7"/>
    <p:sldId id="1189" r:id="rId8"/>
    <p:sldId id="1190" r:id="rId9"/>
    <p:sldId id="1191" r:id="rId10"/>
    <p:sldId id="1192" r:id="rId11"/>
    <p:sldId id="1193" r:id="rId12"/>
    <p:sldId id="1194" r:id="rId13"/>
    <p:sldId id="1195" r:id="rId14"/>
    <p:sldId id="1196" r:id="rId15"/>
    <p:sldId id="1198" r:id="rId16"/>
    <p:sldId id="1200" r:id="rId17"/>
    <p:sldId id="1201" r:id="rId18"/>
    <p:sldId id="1207" r:id="rId19"/>
    <p:sldId id="1202" r:id="rId20"/>
    <p:sldId id="1204" r:id="rId21"/>
    <p:sldId id="1205" r:id="rId22"/>
    <p:sldId id="12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0544"/>
  </p:normalViewPr>
  <p:slideViewPr>
    <p:cSldViewPr snapToGrid="0" snapToObjects="1">
      <p:cViewPr varScale="1">
        <p:scale>
          <a:sx n="115" d="100"/>
          <a:sy n="115" d="100"/>
        </p:scale>
        <p:origin x="1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9274336416556"/>
          <c:y val="5.0257714472405561E-2"/>
          <c:w val="0.83666329654503413"/>
          <c:h val="0.681678004085437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3399"/>
            </a:solidFill>
            <a:ln>
              <a:noFill/>
            </a:ln>
            <a:effectLst/>
          </c:spPr>
          <c:invertIfNegative val="0"/>
          <c:cat>
            <c:numRef>
              <c:f>Sheet1!$A$2:$A$16</c:f>
              <c:numCache>
                <c:formatCode>m/d/yyyy</c:formatCode>
                <c:ptCount val="8"/>
                <c:pt idx="0">
                  <c:v>44616</c:v>
                </c:pt>
                <c:pt idx="1">
                  <c:v>44617</c:v>
                </c:pt>
                <c:pt idx="2">
                  <c:v>44618</c:v>
                </c:pt>
                <c:pt idx="3">
                  <c:v>44619</c:v>
                </c:pt>
                <c:pt idx="4">
                  <c:v>44620</c:v>
                </c:pt>
                <c:pt idx="5">
                  <c:v>44621</c:v>
                </c:pt>
                <c:pt idx="6">
                  <c:v>44622</c:v>
                </c:pt>
                <c:pt idx="7">
                  <c:v>44623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8"/>
                <c:pt idx="0">
                  <c:v>4149763</c:v>
                </c:pt>
                <c:pt idx="1">
                  <c:v>3815319</c:v>
                </c:pt>
                <c:pt idx="2">
                  <c:v>2613738</c:v>
                </c:pt>
                <c:pt idx="3">
                  <c:v>3178825</c:v>
                </c:pt>
                <c:pt idx="4">
                  <c:v>3524097</c:v>
                </c:pt>
                <c:pt idx="5">
                  <c:v>3524097</c:v>
                </c:pt>
                <c:pt idx="6">
                  <c:v>3448382</c:v>
                </c:pt>
                <c:pt idx="7">
                  <c:v>3096349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BE-4305-894A-3893C8328F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810890352"/>
        <c:axId val="810889040"/>
      </c:barChart>
      <c:dateAx>
        <c:axId val="81089035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BC Reith Qalam" panose="020B0603020204020204" pitchFamily="34" charset="-78"/>
                <a:ea typeface="+mn-ea"/>
                <a:cs typeface="BBC Reith Qalam" panose="020B0603020204020204" pitchFamily="34" charset="-78"/>
              </a:defRPr>
            </a:pPr>
            <a:endParaRPr lang="en-US"/>
          </a:p>
        </c:txPr>
        <c:crossAx val="810889040"/>
        <c:crosses val="autoZero"/>
        <c:auto val="1"/>
        <c:lblOffset val="100"/>
        <c:baseTimeUnit val="days"/>
      </c:dateAx>
      <c:valAx>
        <c:axId val="81088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BC Reith Qalam" panose="020B0603020204020204" pitchFamily="34" charset="-78"/>
                <a:ea typeface="+mn-ea"/>
                <a:cs typeface="BBC Reith Qalam" panose="020B0603020204020204" pitchFamily="34" charset="-78"/>
              </a:defRPr>
            </a:pPr>
            <a:endParaRPr lang="en-US"/>
          </a:p>
        </c:txPr>
        <c:crossAx val="810890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latin typeface="BBC Reith Qalam" panose="020B0603020204020204" pitchFamily="34" charset="-78"/>
          <a:cs typeface="BBC Reith Qalam" panose="020B0603020204020204" pitchFamily="34" charset="-78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009915527341709"/>
          <c:y val="3.2442530043594216E-2"/>
          <c:w val="0.39313425830506848"/>
          <c:h val="0.9393052979092798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BC Reith Qalam" panose="020B0603020204020204" pitchFamily="34" charset="-78"/>
                    <a:ea typeface="+mn-ea"/>
                    <a:cs typeface="BBC Reith Qalam" panose="020B0603020204020204" pitchFamily="34" charset="-78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Ros Atkins On... - Military Aid Sent To Ukraine From EU</c:v>
                </c:pt>
                <c:pt idx="1">
                  <c:v>On the Ground - Ukraine Under Fire</c:v>
                </c:pt>
                <c:pt idx="2">
                  <c:v>Ros Atkins On... - What Do Sanctions Mean for Russia?</c:v>
                </c:pt>
                <c:pt idx="3">
                  <c:v>Disclosure - Series 4 - The Truth about BrewDog</c:v>
                </c:pt>
                <c:pt idx="4">
                  <c:v>BBC News - BBC News at 9 - 24/02/2022</c:v>
                </c:pt>
                <c:pt idx="5">
                  <c:v>BBC Weekend News - Evening News - 27/02/2022</c:v>
                </c:pt>
                <c:pt idx="6">
                  <c:v>On the Ground - Putin Puts Nuclear Forces On 'Special Alert'</c:v>
                </c:pt>
                <c:pt idx="7">
                  <c:v>BBC News at Six - 24/02/2022</c:v>
                </c:pt>
                <c:pt idx="8">
                  <c:v>Ros Atkins On... - Who Is Vladimir Putin And What Does He Want?</c:v>
                </c:pt>
                <c:pt idx="9">
                  <c:v>Ros Atkins On... - Who Is Volodymyr Zelensky?</c:v>
                </c:pt>
              </c:strCache>
            </c:strRef>
          </c:cat>
          <c:val>
            <c:numRef>
              <c:f>Sheet1!$B$2:$B$11</c:f>
              <c:numCache>
                <c:formatCode>_-* #,##0_-;\-* #,##0_-;_-* "-"??_-;_-@_-</c:formatCode>
                <c:ptCount val="10"/>
                <c:pt idx="0">
                  <c:v>23492</c:v>
                </c:pt>
                <c:pt idx="1">
                  <c:v>23523</c:v>
                </c:pt>
                <c:pt idx="2">
                  <c:v>25423</c:v>
                </c:pt>
                <c:pt idx="3">
                  <c:v>30164</c:v>
                </c:pt>
                <c:pt idx="4">
                  <c:v>31621</c:v>
                </c:pt>
                <c:pt idx="5">
                  <c:v>31760</c:v>
                </c:pt>
                <c:pt idx="6">
                  <c:v>39316</c:v>
                </c:pt>
                <c:pt idx="7">
                  <c:v>47428</c:v>
                </c:pt>
                <c:pt idx="8">
                  <c:v>51087</c:v>
                </c:pt>
                <c:pt idx="9">
                  <c:v>56871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03-4428-BFAB-5870F1424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855103600"/>
        <c:axId val="855104584"/>
      </c:barChart>
      <c:catAx>
        <c:axId val="855103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BC Reith Qalam" panose="020B0603020204020204" pitchFamily="34" charset="-78"/>
                <a:ea typeface="+mn-ea"/>
                <a:cs typeface="BBC Reith Qalam" panose="020B0603020204020204" pitchFamily="34" charset="-78"/>
              </a:defRPr>
            </a:pPr>
            <a:endParaRPr lang="en-US"/>
          </a:p>
        </c:txPr>
        <c:crossAx val="855104584"/>
        <c:crosses val="autoZero"/>
        <c:auto val="1"/>
        <c:lblAlgn val="ctr"/>
        <c:lblOffset val="100"/>
        <c:noMultiLvlLbl val="0"/>
      </c:catAx>
      <c:valAx>
        <c:axId val="85510458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crossAx val="85510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latin typeface="BBC Reith Qalam" panose="020B0603020204020204" pitchFamily="34" charset="-78"/>
          <a:cs typeface="BBC Reith Qalam" panose="020B0603020204020204" pitchFamily="34" charset="-78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6F441-DEB9-544F-A00F-3D0B150E3533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6186A-BF25-C448-A81E-354330AD5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5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714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EEDA9B-1969-9247-B7FE-B07A6363B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C Reith Sans"/>
                <a:ea typeface="+mn-ea"/>
                <a:cs typeface="+mn-cs"/>
              </a:rPr>
              <a:pPr marL="0" marR="0" lvl="0" indent="0" algn="r" defTabSz="1714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BC Reith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04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for CTR per age range is consistent with other rails on iPlayer, the same for mobile/tv/web. Mobile is also more typically older audiences.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6186A-BF25-C448-A81E-354330AD53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1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difference for CTR per age range is consistent with other rails on iPlayer, the same for mobile/tv/web. Mobile is also more typically older audiences.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6186A-BF25-C448-A81E-354330AD53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42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rate of start and completion is high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6186A-BF25-C448-A81E-354330AD53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90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rate of start and completion is high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6186A-BF25-C448-A81E-354330AD53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97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rate of start and completion is high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6186A-BF25-C448-A81E-354330AD53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7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rate of start and completion is high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6186A-BF25-C448-A81E-354330AD53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5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Rea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BCCA-A470-0A4F-B6D7-8AAED51FEC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9" y="572294"/>
            <a:ext cx="10909216" cy="75367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300" b="1" i="0">
                <a:latin typeface="BBC Reith Sans XBold" panose="020B0603020204020204" pitchFamily="34" charset="0"/>
                <a:ea typeface="BBC Reith Sans XBold" panose="020B0603020204020204" pitchFamily="34" charset="0"/>
                <a:cs typeface="BBC Reith Sans XBold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54CC75-4F8C-6942-9DDC-82A065D1FAAC}"/>
              </a:ext>
            </a:extLst>
          </p:cNvPr>
          <p:cNvCxnSpPr>
            <a:cxnSpLocks/>
          </p:cNvCxnSpPr>
          <p:nvPr userDrawn="1"/>
        </p:nvCxnSpPr>
        <p:spPr>
          <a:xfrm>
            <a:off x="640391" y="1571896"/>
            <a:ext cx="10910220" cy="0"/>
          </a:xfrm>
          <a:prstGeom prst="line">
            <a:avLst/>
          </a:prstGeom>
          <a:ln w="44450">
            <a:solidFill>
              <a:srgbClr val="800D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4013CD4-EF9B-6340-B8A0-A831AF18A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0487" y="6499458"/>
            <a:ext cx="3552000" cy="13422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7" b="0" i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defRPr>
            </a:lvl1pPr>
          </a:lstStyle>
          <a:p>
            <a:endParaRPr lang="en-US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21072-999B-4802-9D20-6085C1AABD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51" y="1888067"/>
            <a:ext cx="10909300" cy="4262967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1pPr>
            <a:lvl2pPr marL="482588" indent="-245527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2pPr>
            <a:lvl3pPr marL="719649" indent="-237061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3pPr>
            <a:lvl4pPr marL="954593" indent="-234945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4pPr>
            <a:lvl5pPr marL="1191654" indent="-237061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829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Rea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BCCA-A470-0A4F-B6D7-8AAED51FEC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9" y="572294"/>
            <a:ext cx="10909216" cy="75367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300" b="1" i="0">
                <a:latin typeface="BBC Reith Sans XBold" panose="020B0603020204020204" pitchFamily="34" charset="0"/>
                <a:ea typeface="BBC Reith Sans XBold" panose="020B0603020204020204" pitchFamily="34" charset="0"/>
                <a:cs typeface="BBC Reith Sans XBold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54CC75-4F8C-6942-9DDC-82A065D1FAAC}"/>
              </a:ext>
            </a:extLst>
          </p:cNvPr>
          <p:cNvCxnSpPr>
            <a:cxnSpLocks/>
          </p:cNvCxnSpPr>
          <p:nvPr userDrawn="1"/>
        </p:nvCxnSpPr>
        <p:spPr>
          <a:xfrm>
            <a:off x="640391" y="1571896"/>
            <a:ext cx="10910220" cy="0"/>
          </a:xfrm>
          <a:prstGeom prst="line">
            <a:avLst/>
          </a:prstGeom>
          <a:ln w="44450">
            <a:solidFill>
              <a:srgbClr val="800D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4013CD4-EF9B-6340-B8A0-A831AF18A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0487" y="6499458"/>
            <a:ext cx="3552000" cy="13422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7" b="0" i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defRPr>
            </a:lvl1pPr>
          </a:lstStyle>
          <a:p>
            <a:endParaRPr lang="en-US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D8FE050-F669-4FAE-AB18-E4FA850156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51" y="1888067"/>
            <a:ext cx="10909300" cy="4262967"/>
          </a:xfrm>
          <a:prstGeom prst="rect">
            <a:avLst/>
          </a:prstGeom>
        </p:spPr>
        <p:txBody>
          <a:bodyPr numCol="2" spcCol="360000"/>
          <a:lstStyle>
            <a:lvl1pPr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1pPr>
            <a:lvl2pPr marL="482588" indent="-245527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2pPr>
            <a:lvl3pPr marL="719649" indent="-237061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3pPr>
            <a:lvl4pPr marL="954593" indent="-234945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4pPr>
            <a:lvl5pPr marL="1191654" indent="-237061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51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Rea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BCCA-A470-0A4F-B6D7-8AAED51FEC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9" y="572294"/>
            <a:ext cx="10909216" cy="75367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300" b="1" i="0">
                <a:latin typeface="BBC Reith Sans XBold" panose="020B0603020204020204" pitchFamily="34" charset="0"/>
                <a:ea typeface="BBC Reith Sans XBold" panose="020B0603020204020204" pitchFamily="34" charset="0"/>
                <a:cs typeface="BBC Reith Sans XBold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54CC75-4F8C-6942-9DDC-82A065D1FAAC}"/>
              </a:ext>
            </a:extLst>
          </p:cNvPr>
          <p:cNvCxnSpPr>
            <a:cxnSpLocks/>
          </p:cNvCxnSpPr>
          <p:nvPr userDrawn="1"/>
        </p:nvCxnSpPr>
        <p:spPr>
          <a:xfrm>
            <a:off x="640391" y="1571896"/>
            <a:ext cx="10910220" cy="0"/>
          </a:xfrm>
          <a:prstGeom prst="line">
            <a:avLst/>
          </a:prstGeom>
          <a:ln w="44450">
            <a:solidFill>
              <a:srgbClr val="800D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4013CD4-EF9B-6340-B8A0-A831AF18A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0487" y="6499458"/>
            <a:ext cx="3552000" cy="13422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7" b="0" i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defRPr>
            </a:lvl1pPr>
          </a:lstStyle>
          <a:p>
            <a:endParaRPr lang="en-US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7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ody 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27D99AC-3435-F941-AC3A-0D72534BCB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89" y="906463"/>
            <a:ext cx="10909216" cy="414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300" b="1" i="0">
                <a:latin typeface="BBC Reith Sans XBold" panose="020B0603020204020204" pitchFamily="34" charset="0"/>
                <a:ea typeface="BBC Reith Sans XBold" panose="020B0603020204020204" pitchFamily="34" charset="0"/>
                <a:cs typeface="BBC Reith Sans XBold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5C715AA-0C8E-9C46-9F59-D80F001275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3289" y="1354137"/>
            <a:ext cx="10909216" cy="3060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300" b="0" i="0">
                <a:solidFill>
                  <a:schemeClr val="bg1">
                    <a:lumMod val="50000"/>
                  </a:schemeClr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defRPr>
            </a:lvl1pPr>
            <a:lvl2pPr marL="228597" indent="0" algn="ctr">
              <a:buNone/>
              <a:defRPr sz="1000"/>
            </a:lvl2pPr>
            <a:lvl3pPr marL="457194" indent="0" algn="ctr">
              <a:buNone/>
              <a:defRPr sz="900"/>
            </a:lvl3pPr>
            <a:lvl4pPr marL="685791" indent="0" algn="ctr">
              <a:buNone/>
              <a:defRPr sz="800"/>
            </a:lvl4pPr>
            <a:lvl5pPr marL="914389" indent="0" algn="ctr">
              <a:buNone/>
              <a:defRPr sz="800"/>
            </a:lvl5pPr>
            <a:lvl6pPr marL="1142986" indent="0" algn="ctr">
              <a:buNone/>
              <a:defRPr sz="800"/>
            </a:lvl6pPr>
            <a:lvl7pPr marL="1371583" indent="0" algn="ctr">
              <a:buNone/>
              <a:defRPr sz="800"/>
            </a:lvl7pPr>
            <a:lvl8pPr marL="1600180" indent="0" algn="ctr">
              <a:buNone/>
              <a:defRPr sz="800"/>
            </a:lvl8pPr>
            <a:lvl9pPr marL="1828777" indent="0" algn="ctr">
              <a:buNone/>
              <a:defRPr sz="8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0F4EB0-9BB7-2645-9736-0275A3ABD84A}"/>
              </a:ext>
            </a:extLst>
          </p:cNvPr>
          <p:cNvCxnSpPr>
            <a:cxnSpLocks/>
          </p:cNvCxnSpPr>
          <p:nvPr userDrawn="1"/>
        </p:nvCxnSpPr>
        <p:spPr>
          <a:xfrm>
            <a:off x="640390" y="1916907"/>
            <a:ext cx="10910220" cy="0"/>
          </a:xfrm>
          <a:prstGeom prst="line">
            <a:avLst/>
          </a:prstGeom>
          <a:ln w="44450">
            <a:solidFill>
              <a:srgbClr val="800D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4013CD4-EF9B-6340-B8A0-A831AF18A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63932" y="6499458"/>
            <a:ext cx="3552000" cy="13422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7" b="0" i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defRPr>
            </a:lvl1pPr>
          </a:lstStyle>
          <a:p>
            <a:endParaRPr lang="en-US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69B38D5-31EA-4AF3-93A9-E1AB9211B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51" y="2390812"/>
            <a:ext cx="10909300" cy="3760221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1pPr>
            <a:lvl2pPr marL="482588" indent="-245527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2pPr>
            <a:lvl3pPr marL="719649" indent="-237061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3pPr>
            <a:lvl4pPr marL="954593" indent="-234945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4pPr>
            <a:lvl5pPr marL="1191654" indent="-237061">
              <a:defRPr sz="2133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64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6743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A54E5396-D9FA-9F4A-9D53-A486F86642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0">
            <a:noFill/>
          </a:ln>
          <a:effectLst/>
        </p:spPr>
        <p:txBody>
          <a:bodyPr lIns="60960" tIns="60960" rIns="60960" bIns="60960" anchor="ctr"/>
          <a:lstStyle/>
          <a:p>
            <a:endParaRPr sz="337">
              <a:solidFill>
                <a:srgbClr val="FCF0F2"/>
              </a:solidFill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06C4DD77-838C-D74C-9866-BA5AE5DBF2D2}"/>
              </a:ext>
            </a:extLst>
          </p:cNvPr>
          <p:cNvSpPr/>
          <p:nvPr userDrawn="1"/>
        </p:nvSpPr>
        <p:spPr>
          <a:xfrm>
            <a:off x="93668" y="103068"/>
            <a:ext cx="12000000" cy="66480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/>
        </p:spPr>
        <p:txBody>
          <a:bodyPr lIns="60960" tIns="60960" rIns="60960" bIns="60960" anchor="ctr"/>
          <a:lstStyle/>
          <a:p>
            <a:endParaRPr sz="337">
              <a:solidFill>
                <a:srgbClr val="FCF0F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78C38-7556-AA42-8A0B-CF30D7C3FBAD}"/>
              </a:ext>
            </a:extLst>
          </p:cNvPr>
          <p:cNvCxnSpPr>
            <a:cxnSpLocks/>
          </p:cNvCxnSpPr>
          <p:nvPr userDrawn="1"/>
        </p:nvCxnSpPr>
        <p:spPr>
          <a:xfrm>
            <a:off x="640391" y="6341041"/>
            <a:ext cx="10910220" cy="0"/>
          </a:xfrm>
          <a:prstGeom prst="line">
            <a:avLst/>
          </a:prstGeom>
          <a:ln>
            <a:solidFill>
              <a:srgbClr val="800D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0E0617-4120-794E-80B6-106DED0A040F}"/>
              </a:ext>
            </a:extLst>
          </p:cNvPr>
          <p:cNvSpPr txBox="1"/>
          <p:nvPr userDrawn="1"/>
        </p:nvSpPr>
        <p:spPr>
          <a:xfrm>
            <a:off x="10933886" y="6450929"/>
            <a:ext cx="747745" cy="201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E0165B8-A969-CC47-AEB0-A673DE11D25A}" type="slidenum">
              <a:rPr lang="en-US" sz="707" b="0" i="0" smtClean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rPr>
              <a:pPr algn="r"/>
              <a:t>‹#›</a:t>
            </a:fld>
            <a:endParaRPr lang="en-US" sz="707" b="0" i="0">
              <a:solidFill>
                <a:schemeClr val="tx1"/>
              </a:solidFill>
              <a:latin typeface="BBC Reith Sans Light" panose="020B0403020204020204" pitchFamily="34" charset="0"/>
              <a:ea typeface="BBC Reith Sans Light" panose="020B0403020204020204" pitchFamily="34" charset="0"/>
              <a:cs typeface="BBC Reith Sans Light" panose="020B04030202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370FD0-85A2-1749-B0EF-6F3F26C29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160" y="6480826"/>
            <a:ext cx="475200" cy="155865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013CD4-EF9B-6340-B8A0-A831AF18A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63819" y="6499458"/>
            <a:ext cx="3552000" cy="13422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7" b="0" i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defRPr>
            </a:lvl1pPr>
          </a:lstStyle>
          <a:p>
            <a:endParaRPr lang="en-US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272EE-0F14-934C-AD15-82F40EA09A9A}"/>
              </a:ext>
            </a:extLst>
          </p:cNvPr>
          <p:cNvSpPr txBox="1"/>
          <p:nvPr userDrawn="1"/>
        </p:nvSpPr>
        <p:spPr>
          <a:xfrm>
            <a:off x="1193880" y="6513515"/>
            <a:ext cx="2945729" cy="169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rtlCol="0" anchor="t">
            <a:noAutofit/>
          </a:bodyPr>
          <a:lstStyle/>
          <a:p>
            <a:r>
              <a:rPr lang="en-GB" sz="700" dirty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rPr>
              <a:t>CCO GROUP</a:t>
            </a:r>
            <a:r>
              <a:rPr lang="en-GB" sz="700" baseline="0" dirty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rPr>
              <a:t> </a:t>
            </a:r>
            <a:r>
              <a:rPr lang="en-GB" sz="700" dirty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rPr>
              <a:t>AUDIENCES   |   </a:t>
            </a:r>
            <a:r>
              <a:rPr lang="en-GB" sz="700" baseline="0" dirty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rPr>
              <a:t> </a:t>
            </a:r>
            <a:r>
              <a:rPr lang="en-GB" sz="700" dirty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rPr>
              <a:t>BBC</a:t>
            </a:r>
            <a:r>
              <a:rPr lang="en-GB" sz="700" baseline="0" dirty="0">
                <a:solidFill>
                  <a:schemeClr val="tx1"/>
                </a:solidFill>
                <a:latin typeface="BBC Reith Sans Light" panose="020B0403020204020204" pitchFamily="34" charset="0"/>
                <a:ea typeface="BBC Reith Sans Light" panose="020B0403020204020204" pitchFamily="34" charset="0"/>
                <a:cs typeface="BBC Reith Sans Light" panose="020B0403020204020204" pitchFamily="34" charset="0"/>
              </a:rPr>
              <a:t> Data Science</a:t>
            </a:r>
          </a:p>
        </p:txBody>
      </p:sp>
    </p:spTree>
    <p:extLst>
      <p:ext uri="{BB962C8B-B14F-4D97-AF65-F5344CB8AC3E}">
        <p14:creationId xmlns:p14="http://schemas.microsoft.com/office/powerpoint/2010/main" val="312379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2">
          <p15:clr>
            <a:srgbClr val="F26B43"/>
          </p15:clr>
        </p15:guide>
        <p15:guide id="2" pos="5465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894">
          <p15:clr>
            <a:srgbClr val="F26B43"/>
          </p15:clr>
        </p15:guide>
        <p15:guide id="5" orient="horz" pos="1053">
          <p15:clr>
            <a:srgbClr val="F26B43"/>
          </p15:clr>
        </p15:guide>
        <p15:guide id="6" orient="horz" pos="2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DD7A7F-CC31-1941-8233-FAE0BDC43308}"/>
              </a:ext>
            </a:extLst>
          </p:cNvPr>
          <p:cNvSpPr txBox="1"/>
          <p:nvPr/>
        </p:nvSpPr>
        <p:spPr>
          <a:xfrm>
            <a:off x="727569" y="933450"/>
            <a:ext cx="10931031" cy="9573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rtlCol="0" anchor="t">
            <a:noAutofit/>
          </a:bodyPr>
          <a:lstStyle/>
          <a:p>
            <a:pPr defTabSz="228565">
              <a:lnSpc>
                <a:spcPct val="80000"/>
              </a:lnSpc>
              <a:spcAft>
                <a:spcPts val="300"/>
              </a:spcAft>
            </a:pPr>
            <a:r>
              <a:rPr lang="en-GB" sz="4000" b="1" dirty="0">
                <a:latin typeface="BBC Reith Sans XBold" panose="020B0603020204020204" pitchFamily="34" charset="0"/>
                <a:ea typeface="BBC Reith Sans XBold" panose="020B0603020204020204" pitchFamily="34" charset="0"/>
                <a:cs typeface="BBC Reith Sans XBold" panose="020B0603020204020204" pitchFamily="34" charset="0"/>
                <a:sym typeface="Calibri" panose="020F0502020204030204" pitchFamily="34" charset="0"/>
              </a:rPr>
              <a:t>Viewers of “Ukraine” content on iPlayer</a:t>
            </a: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endParaRPr lang="en-GB" b="1" dirty="0"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  <a:sym typeface="Calibri" panose="020F0502020204030204" pitchFamily="34" charset="0"/>
            </a:endParaRP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r>
              <a:rPr lang="en-GB" sz="1400" dirty="0">
                <a:latin typeface="BBC Reith Sans XBold" panose="020B0603020204020204" pitchFamily="34" charset="0"/>
                <a:ea typeface="BBC Reith Sans XBold" panose="020B0603020204020204" pitchFamily="34" charset="0"/>
                <a:cs typeface="BBC Reith Sans XBold" panose="020B0603020204020204" pitchFamily="34" charset="0"/>
                <a:sym typeface="Calibri" panose="020F0502020204030204" pitchFamily="34" charset="0"/>
              </a:rPr>
              <a:t>Vicky Banks</a:t>
            </a: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r>
              <a:rPr lang="en-GB" sz="1400" dirty="0">
                <a:latin typeface="BBC Reith Sans XBold" panose="020B0603020204020204" pitchFamily="34" charset="0"/>
                <a:ea typeface="BBC Reith Sans XBold" panose="020B0603020204020204" pitchFamily="34" charset="0"/>
                <a:cs typeface="BBC Reith Sans XBold" panose="020B0603020204020204" pitchFamily="34" charset="0"/>
                <a:sym typeface="Calibri" panose="020F0502020204030204" pitchFamily="34" charset="0"/>
              </a:rPr>
              <a:t>Data Science</a:t>
            </a:r>
          </a:p>
          <a:p>
            <a:pPr defTabSz="228565">
              <a:lnSpc>
                <a:spcPct val="80000"/>
              </a:lnSpc>
              <a:spcAft>
                <a:spcPts val="300"/>
              </a:spcAft>
            </a:pPr>
            <a:r>
              <a:rPr lang="en-GB" sz="1400" dirty="0">
                <a:latin typeface="BBC Reith Sans XBold" panose="020B0603020204020204" pitchFamily="34" charset="0"/>
                <a:ea typeface="BBC Reith Sans XBold" panose="020B0603020204020204" pitchFamily="34" charset="0"/>
                <a:cs typeface="BBC Reith Sans XBold" panose="020B0603020204020204" pitchFamily="34" charset="0"/>
                <a:sym typeface="Calibri" panose="020F0502020204030204" pitchFamily="34" charset="0"/>
              </a:rPr>
              <a:t>March 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0FD84-9E3B-3540-B5FB-8DD80F697E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442266" y="1536795"/>
            <a:ext cx="8570291" cy="378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Ukraine Audience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E0923-A87D-9E4F-944D-7E4F52C6B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93" y="1711231"/>
            <a:ext cx="10369549" cy="5768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150k users over the 5-day period who clicked on any item in a Ukraine rail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7AF60-03CC-7E43-AC90-A8943B5E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071" y="2288068"/>
            <a:ext cx="6265992" cy="36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7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Ukraine Audience -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E0923-A87D-9E4F-944D-7E4F52C6B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93" y="1711231"/>
            <a:ext cx="10369549" cy="38944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150k users</a:t>
            </a:r>
          </a:p>
          <a:p>
            <a:pPr>
              <a:buFontTx/>
              <a:buChar char="-"/>
            </a:pPr>
            <a:r>
              <a:rPr lang="en-US" dirty="0"/>
              <a:t>Slightly male skewing</a:t>
            </a:r>
          </a:p>
          <a:p>
            <a:pPr>
              <a:buFontTx/>
              <a:buChar char="-"/>
            </a:pPr>
            <a:r>
              <a:rPr lang="en-US" dirty="0"/>
              <a:t>Slightly older skewing, very few 16-24s</a:t>
            </a:r>
          </a:p>
          <a:p>
            <a:pPr>
              <a:buFontTx/>
              <a:buChar char="-"/>
            </a:pPr>
            <a:r>
              <a:rPr lang="en-US" dirty="0"/>
              <a:t>Typical acorn demographics</a:t>
            </a:r>
          </a:p>
          <a:p>
            <a:pPr>
              <a:buFontTx/>
              <a:buChar char="-"/>
            </a:pPr>
            <a:r>
              <a:rPr lang="en-US" dirty="0"/>
              <a:t>More likely to be weekly users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typical BBC heavy user audience, with a slight older, male skew.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9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Finding Content on iPlayer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7EDFB99-96A7-C84F-8FE5-307DCB172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143805"/>
              </p:ext>
            </p:extLst>
          </p:nvPr>
        </p:nvGraphicFramePr>
        <p:xfrm>
          <a:off x="808543" y="1834498"/>
          <a:ext cx="5049078" cy="2062480"/>
        </p:xfrm>
        <a:graphic>
          <a:graphicData uri="http://schemas.openxmlformats.org/drawingml/2006/table">
            <a:tbl>
              <a:tblPr firstRow="1" bandRow="1"/>
              <a:tblGrid>
                <a:gridCol w="1332257">
                  <a:extLst>
                    <a:ext uri="{9D8B030D-6E8A-4147-A177-3AD203B41FA5}">
                      <a16:colId xmlns:a16="http://schemas.microsoft.com/office/drawing/2014/main" val="3886648090"/>
                    </a:ext>
                  </a:extLst>
                </a:gridCol>
                <a:gridCol w="731609">
                  <a:extLst>
                    <a:ext uri="{9D8B030D-6E8A-4147-A177-3AD203B41FA5}">
                      <a16:colId xmlns:a16="http://schemas.microsoft.com/office/drawing/2014/main" val="1853299698"/>
                    </a:ext>
                  </a:extLst>
                </a:gridCol>
                <a:gridCol w="1136534">
                  <a:extLst>
                    <a:ext uri="{9D8B030D-6E8A-4147-A177-3AD203B41FA5}">
                      <a16:colId xmlns:a16="http://schemas.microsoft.com/office/drawing/2014/main" val="2960081866"/>
                    </a:ext>
                  </a:extLst>
                </a:gridCol>
                <a:gridCol w="1848678">
                  <a:extLst>
                    <a:ext uri="{9D8B030D-6E8A-4147-A177-3AD203B41FA5}">
                      <a16:colId xmlns:a16="http://schemas.microsoft.com/office/drawing/2014/main" val="911979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Clicks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Starts (30s)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Completes (90%)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07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Episode page (</a:t>
                      </a:r>
                      <a:r>
                        <a:rPr lang="en-US" sz="1600" dirty="0" err="1"/>
                        <a:t>autoplay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3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Homepage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25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09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55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22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Finding Content on iPlayer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18E9D-A708-634F-BA50-3450F4BF2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26"/>
          <a:stretch/>
        </p:blipFill>
        <p:spPr>
          <a:xfrm>
            <a:off x="2422154" y="1800208"/>
            <a:ext cx="6701967" cy="40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9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Finding Content on iPlayer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6C633-ADEB-C547-BF4D-74E2412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05"/>
          <a:stretch/>
        </p:blipFill>
        <p:spPr>
          <a:xfrm>
            <a:off x="2302583" y="1878802"/>
            <a:ext cx="7282034" cy="382625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623B6C-7DB4-1343-94C9-93C24AF400E5}"/>
              </a:ext>
            </a:extLst>
          </p:cNvPr>
          <p:cNvCxnSpPr/>
          <p:nvPr/>
        </p:nvCxnSpPr>
        <p:spPr>
          <a:xfrm>
            <a:off x="3289852" y="5466522"/>
            <a:ext cx="56752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574668-7DCD-0942-B912-436A38402C33}"/>
              </a:ext>
            </a:extLst>
          </p:cNvPr>
          <p:cNvSpPr txBox="1"/>
          <p:nvPr/>
        </p:nvSpPr>
        <p:spPr>
          <a:xfrm>
            <a:off x="9109168" y="5328022"/>
            <a:ext cx="1689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Ukraine Rail</a:t>
            </a:r>
          </a:p>
        </p:txBody>
      </p:sp>
    </p:spTree>
    <p:extLst>
      <p:ext uri="{BB962C8B-B14F-4D97-AF65-F5344CB8AC3E}">
        <p14:creationId xmlns:p14="http://schemas.microsoft.com/office/powerpoint/2010/main" val="2912503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Viewers seeing the content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F6030-26F3-6D4F-BF0F-403BDE60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61" y="1803158"/>
            <a:ext cx="7073348" cy="42440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9EE0C-0F4F-4A41-A695-9148FB3CCE7E}"/>
              </a:ext>
            </a:extLst>
          </p:cNvPr>
          <p:cNvCxnSpPr/>
          <p:nvPr/>
        </p:nvCxnSpPr>
        <p:spPr>
          <a:xfrm flipH="1">
            <a:off x="8219661" y="4472609"/>
            <a:ext cx="1023730" cy="1033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FB4176-E6DA-1C41-9A3E-9F5308C0E01D}"/>
              </a:ext>
            </a:extLst>
          </p:cNvPr>
          <p:cNvSpPr txBox="1"/>
          <p:nvPr/>
        </p:nvSpPr>
        <p:spPr>
          <a:xfrm>
            <a:off x="8989899" y="4125387"/>
            <a:ext cx="1689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Ukraine Rail</a:t>
            </a:r>
          </a:p>
        </p:txBody>
      </p:sp>
    </p:spTree>
    <p:extLst>
      <p:ext uri="{BB962C8B-B14F-4D97-AF65-F5344CB8AC3E}">
        <p14:creationId xmlns:p14="http://schemas.microsoft.com/office/powerpoint/2010/main" val="416622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Click through rate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03F05B-A82D-484C-8485-648BA9D0B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0" y="1699590"/>
            <a:ext cx="7386911" cy="44229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0C9B41-288F-0D4B-B73F-224FC584B20A}"/>
              </a:ext>
            </a:extLst>
          </p:cNvPr>
          <p:cNvSpPr txBox="1"/>
          <p:nvPr/>
        </p:nvSpPr>
        <p:spPr>
          <a:xfrm>
            <a:off x="8044069" y="1900201"/>
            <a:ext cx="37536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CTR is poor</a:t>
            </a:r>
          </a:p>
          <a:p>
            <a:pPr marL="285750" indent="-285750" algn="l">
              <a:buFontTx/>
              <a:buChar char="-"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BBC Reith Serif Light" panose="02040403040305030204" pitchFamily="18" charset="0"/>
              <a:ea typeface="BBC Reith Serif Light" panose="02040403040305030204" pitchFamily="18" charset="0"/>
              <a:cs typeface="BBC Reith Serif Light" panose="02040403040305030204" pitchFamily="18" charset="0"/>
            </a:endParaRP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Higher than comparatively positioned ”comedy”</a:t>
            </a:r>
          </a:p>
          <a:p>
            <a:pPr marL="285750" indent="-285750" algn="l">
              <a:buFontTx/>
              <a:buChar char="-"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BBC Reith Serif Light" panose="02040403040305030204" pitchFamily="18" charset="0"/>
              <a:ea typeface="BBC Reith Serif Light" panose="02040403040305030204" pitchFamily="18" charset="0"/>
              <a:cs typeface="BBC Reith Serif Light" panose="02040403040305030204" pitchFamily="18" charset="0"/>
            </a:endParaRP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Higher CTR for 35+ (~5%)</a:t>
            </a: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Lower CTR for 16-34 (~3%)</a:t>
            </a:r>
          </a:p>
        </p:txBody>
      </p:sp>
    </p:spTree>
    <p:extLst>
      <p:ext uri="{BB962C8B-B14F-4D97-AF65-F5344CB8AC3E}">
        <p14:creationId xmlns:p14="http://schemas.microsoft.com/office/powerpoint/2010/main" val="3649665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Viewers seeing the content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9EE0C-0F4F-4A41-A695-9148FB3CCE7E}"/>
              </a:ext>
            </a:extLst>
          </p:cNvPr>
          <p:cNvCxnSpPr>
            <a:cxnSpLocks/>
          </p:cNvCxnSpPr>
          <p:nvPr/>
        </p:nvCxnSpPr>
        <p:spPr>
          <a:xfrm flipH="1">
            <a:off x="7991061" y="4472609"/>
            <a:ext cx="12523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FB4176-E6DA-1C41-9A3E-9F5308C0E01D}"/>
              </a:ext>
            </a:extLst>
          </p:cNvPr>
          <p:cNvSpPr txBox="1"/>
          <p:nvPr/>
        </p:nvSpPr>
        <p:spPr>
          <a:xfrm>
            <a:off x="9243391" y="4334109"/>
            <a:ext cx="1895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Ukraine Rail</a:t>
            </a:r>
          </a:p>
          <a:p>
            <a:pPr algn="l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200k – 400k per 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4B825-0936-1F42-B700-6BCADA42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27" y="2135935"/>
            <a:ext cx="6938234" cy="414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09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Viewers seeing the content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9EE0C-0F4F-4A41-A695-9148FB3CCE7E}"/>
              </a:ext>
            </a:extLst>
          </p:cNvPr>
          <p:cNvCxnSpPr>
            <a:cxnSpLocks/>
          </p:cNvCxnSpPr>
          <p:nvPr/>
        </p:nvCxnSpPr>
        <p:spPr>
          <a:xfrm flipH="1">
            <a:off x="7846096" y="5007868"/>
            <a:ext cx="12523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FFB4176-E6DA-1C41-9A3E-9F5308C0E01D}"/>
              </a:ext>
            </a:extLst>
          </p:cNvPr>
          <p:cNvSpPr txBox="1"/>
          <p:nvPr/>
        </p:nvSpPr>
        <p:spPr>
          <a:xfrm>
            <a:off x="9098426" y="4777035"/>
            <a:ext cx="1895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Ukraine Rail</a:t>
            </a:r>
          </a:p>
          <a:p>
            <a:pPr algn="l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200k – 400k per 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4D03F-BAD0-C242-9CB1-B713CBFD68EB}"/>
              </a:ext>
            </a:extLst>
          </p:cNvPr>
          <p:cNvSpPr txBox="1"/>
          <p:nvPr/>
        </p:nvSpPr>
        <p:spPr>
          <a:xfrm>
            <a:off x="8044069" y="1900201"/>
            <a:ext cx="39816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CTR is poor, </a:t>
            </a:r>
          </a:p>
          <a:p>
            <a:pPr marL="285750" indent="-285750" algn="l">
              <a:buFontTx/>
              <a:buChar char="-"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BBC Reith Serif Light" panose="02040403040305030204" pitchFamily="18" charset="0"/>
              <a:ea typeface="BBC Reith Serif Light" panose="02040403040305030204" pitchFamily="18" charset="0"/>
              <a:cs typeface="BBC Reith Serif Light" panose="02040403040305030204" pitchFamily="18" charset="0"/>
            </a:endParaRP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Higher than comparatively positioned ”comedy”</a:t>
            </a:r>
          </a:p>
          <a:p>
            <a:pPr marL="285750" indent="-285750" algn="l">
              <a:buFontTx/>
              <a:buChar char="-"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BBC Reith Serif Light" panose="02040403040305030204" pitchFamily="18" charset="0"/>
              <a:ea typeface="BBC Reith Serif Light" panose="02040403040305030204" pitchFamily="18" charset="0"/>
              <a:cs typeface="BBC Reith Serif Light" panose="02040403040305030204" pitchFamily="18" charset="0"/>
            </a:endParaRP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Higher CTR for 35+ (~5%)</a:t>
            </a: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Lower CTR for 16-34 (~3%)</a:t>
            </a: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Higher CTR for mobile (~5%)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CB426-1120-E948-B2B5-52868933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15" y="1900201"/>
            <a:ext cx="6856759" cy="411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4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Did people actually watch?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29E58-64F6-FA42-ABE6-0794E0DD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93" y="1763540"/>
            <a:ext cx="6844501" cy="4401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5B956B-7436-FD48-B060-C34E9491F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021" y="1816100"/>
            <a:ext cx="3285095" cy="1765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FA5B7D-DE4C-5448-AE10-8750FD7EF9CE}"/>
              </a:ext>
            </a:extLst>
          </p:cNvPr>
          <p:cNvSpPr txBox="1"/>
          <p:nvPr/>
        </p:nvSpPr>
        <p:spPr>
          <a:xfrm>
            <a:off x="9710568" y="2343905"/>
            <a:ext cx="832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Clicks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440F9-23AE-9B43-A6BF-E0980FE973D6}"/>
              </a:ext>
            </a:extLst>
          </p:cNvPr>
          <p:cNvSpPr txBox="1"/>
          <p:nvPr/>
        </p:nvSpPr>
        <p:spPr>
          <a:xfrm>
            <a:off x="9754328" y="2725909"/>
            <a:ext cx="1064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Start rate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107D0-7C35-3F44-BE2B-DBD5BCF4FEBC}"/>
              </a:ext>
            </a:extLst>
          </p:cNvPr>
          <p:cNvSpPr txBox="1"/>
          <p:nvPr/>
        </p:nvSpPr>
        <p:spPr>
          <a:xfrm>
            <a:off x="9754328" y="3152001"/>
            <a:ext cx="1222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Complete 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A8EF6E-B4B2-8547-9292-BA4DFECAD311}"/>
              </a:ext>
            </a:extLst>
          </p:cNvPr>
          <p:cNvSpPr txBox="1"/>
          <p:nvPr/>
        </p:nvSpPr>
        <p:spPr>
          <a:xfrm>
            <a:off x="8055167" y="3680730"/>
            <a:ext cx="37536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The rates of starting and completing are high.</a:t>
            </a:r>
          </a:p>
          <a:p>
            <a:pPr marL="285750" indent="-285750" algn="l">
              <a:buFontTx/>
              <a:buChar char="-"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BBC Reith Serif Light" panose="02040403040305030204" pitchFamily="18" charset="0"/>
              <a:ea typeface="BBC Reith Serif Light" panose="02040403040305030204" pitchFamily="18" charset="0"/>
              <a:cs typeface="BBC Reith Serif Light" panose="02040403040305030204" pitchFamily="18" charset="0"/>
            </a:endParaRP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For TV starts is higher than the most popular iPlayer rail.</a:t>
            </a:r>
          </a:p>
          <a:p>
            <a:pPr marL="285750" indent="-285750" algn="l">
              <a:buFontTx/>
              <a:buChar char="-"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BBC Reith Serif Light" panose="02040403040305030204" pitchFamily="18" charset="0"/>
              <a:ea typeface="BBC Reith Serif Light" panose="02040403040305030204" pitchFamily="18" charset="0"/>
              <a:cs typeface="BBC Reith Serif Light" panose="02040403040305030204" pitchFamily="18" charset="0"/>
            </a:endParaRP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Completion is high, but content is mostly short (~3 mins)</a:t>
            </a:r>
          </a:p>
          <a:p>
            <a:pPr algn="l"/>
            <a:endParaRPr lang="en-US" sz="1600" dirty="0">
              <a:solidFill>
                <a:schemeClr val="bg1">
                  <a:lumMod val="50000"/>
                </a:schemeClr>
              </a:solidFill>
              <a:latin typeface="BBC Reith Serif Light" panose="02040403040305030204" pitchFamily="18" charset="0"/>
              <a:ea typeface="BBC Reith Serif Light" panose="02040403040305030204" pitchFamily="18" charset="0"/>
              <a:cs typeface="BBC Reith Serif Light" panose="02040403040305030204" pitchFamily="18" charset="0"/>
            </a:endParaRPr>
          </a:p>
          <a:p>
            <a:pPr marL="285750" indent="-285750" algn="l">
              <a:buFont typeface="Wingdings" pitchFamily="2" charset="2"/>
              <a:buChar char="à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  <a:sym typeface="Wingdings" pitchFamily="2" charset="2"/>
              </a:rPr>
              <a:t>people are clicking purposefully</a:t>
            </a:r>
          </a:p>
          <a:p>
            <a:pPr marL="285750" indent="-285750" algn="l">
              <a:buFont typeface="Wingdings" pitchFamily="2" charset="2"/>
              <a:buChar char="à"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BBC Reith Serif Light" panose="02040403040305030204" pitchFamily="18" charset="0"/>
              <a:ea typeface="BBC Reith Serif Light" panose="02040403040305030204" pitchFamily="18" charset="0"/>
              <a:cs typeface="BBC Reith Serif Light" panose="02040403040305030204" pitchFamily="18" charset="0"/>
              <a:sym typeface="Wingdings" pitchFamily="2" charset="2"/>
            </a:endParaRPr>
          </a:p>
          <a:p>
            <a:pPr algn="l"/>
            <a:endParaRPr lang="en-US" sz="1600" dirty="0">
              <a:solidFill>
                <a:schemeClr val="bg1">
                  <a:lumMod val="50000"/>
                </a:schemeClr>
              </a:solidFill>
              <a:latin typeface="BBC Reith Serif Light" panose="02040403040305030204" pitchFamily="18" charset="0"/>
              <a:ea typeface="BBC Reith Serif Light" panose="02040403040305030204" pitchFamily="18" charset="0"/>
              <a:cs typeface="BBC Reith Serif Light" panose="02040403040305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19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Key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E0923-A87D-9E4F-944D-7E4F52C6B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51" y="1888067"/>
            <a:ext cx="4634671" cy="426296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Content was located</a:t>
            </a:r>
          </a:p>
          <a:p>
            <a:pPr>
              <a:buFontTx/>
              <a:buChar char="-"/>
            </a:pPr>
            <a:r>
              <a:rPr lang="en-US" dirty="0"/>
              <a:t>Homepage rail</a:t>
            </a:r>
          </a:p>
          <a:p>
            <a:pPr>
              <a:buFontTx/>
              <a:buChar char="-"/>
            </a:pPr>
            <a:r>
              <a:rPr lang="en-US" dirty="0"/>
              <a:t>BBC News Channel page </a:t>
            </a:r>
          </a:p>
          <a:p>
            <a:pPr>
              <a:buFontTx/>
              <a:buChar char="-"/>
            </a:pPr>
            <a:r>
              <a:rPr lang="en-US" dirty="0"/>
              <a:t>Non-</a:t>
            </a:r>
            <a:r>
              <a:rPr lang="en-US" dirty="0" err="1"/>
              <a:t>personalised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Dates</a:t>
            </a:r>
            <a:r>
              <a:rPr lang="en-US" dirty="0"/>
              <a:t>:</a:t>
            </a:r>
          </a:p>
          <a:p>
            <a:r>
              <a:rPr lang="en-GB" dirty="0"/>
              <a:t>2022-02-25</a:t>
            </a:r>
            <a:r>
              <a:rPr lang="en-GB" b="1" dirty="0"/>
              <a:t> </a:t>
            </a:r>
            <a:r>
              <a:rPr lang="en-GB" dirty="0"/>
              <a:t> to 2202-03-03</a:t>
            </a:r>
          </a:p>
          <a:p>
            <a:r>
              <a:rPr lang="en-GB" dirty="0"/>
              <a:t>Excluding 2202-03-01</a:t>
            </a:r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8E06144-49B6-7346-8A48-CF74D455E607}"/>
              </a:ext>
            </a:extLst>
          </p:cNvPr>
          <p:cNvSpPr txBox="1">
            <a:spLocks/>
          </p:cNvSpPr>
          <p:nvPr/>
        </p:nvSpPr>
        <p:spPr>
          <a:xfrm>
            <a:off x="5705338" y="1888067"/>
            <a:ext cx="4634671" cy="4262967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1pPr>
            <a:lvl2pPr marL="482588" indent="-245527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2pPr>
            <a:lvl3pPr marL="719649" indent="-237061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3pPr>
            <a:lvl4pPr marL="954593" indent="-234945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4pPr>
            <a:lvl5pPr marL="1191654" indent="-237061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How many items?</a:t>
            </a:r>
          </a:p>
          <a:p>
            <a:r>
              <a:rPr lang="en-US" dirty="0"/>
              <a:t>Length of content?</a:t>
            </a:r>
          </a:p>
        </p:txBody>
      </p:sp>
    </p:spTree>
    <p:extLst>
      <p:ext uri="{BB962C8B-B14F-4D97-AF65-F5344CB8AC3E}">
        <p14:creationId xmlns:p14="http://schemas.microsoft.com/office/powerpoint/2010/main" val="3735918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Did people actually watch?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FFF97-B882-DF4F-A0BA-0ADB99B5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72" y="1800512"/>
            <a:ext cx="6708618" cy="1640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DEC9B-DB30-CE45-B277-3B610A2FC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93" y="3530120"/>
            <a:ext cx="6559997" cy="16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74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Was the content’s location important?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A8EF6E-B4B2-8547-9292-BA4DFECAD311}"/>
              </a:ext>
            </a:extLst>
          </p:cNvPr>
          <p:cNvSpPr txBox="1"/>
          <p:nvPr/>
        </p:nvSpPr>
        <p:spPr>
          <a:xfrm>
            <a:off x="759765" y="3136612"/>
            <a:ext cx="655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Content on the News channel was more likely to be completed.</a:t>
            </a: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But channel page traffic is still far lower than homepage.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97686-E883-F348-A768-EB9EA3A78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58"/>
          <a:stretch/>
        </p:blipFill>
        <p:spPr>
          <a:xfrm>
            <a:off x="937160" y="1943101"/>
            <a:ext cx="6373640" cy="950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D0A865-FC23-4743-B387-C009F09FA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69" y="1826823"/>
            <a:ext cx="2639622" cy="44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Summary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A8EF6E-B4B2-8547-9292-BA4DFECAD311}"/>
              </a:ext>
            </a:extLst>
          </p:cNvPr>
          <p:cNvSpPr txBox="1"/>
          <p:nvPr/>
        </p:nvSpPr>
        <p:spPr>
          <a:xfrm>
            <a:off x="751075" y="1765149"/>
            <a:ext cx="6551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150k users over 5 days</a:t>
            </a: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Slightly more male and older than typical.</a:t>
            </a: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More likely to be weekly users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E2A02-2754-884B-830A-A6258C45211A}"/>
              </a:ext>
            </a:extLst>
          </p:cNvPr>
          <p:cNvSpPr txBox="1"/>
          <p:nvPr/>
        </p:nvSpPr>
        <p:spPr>
          <a:xfrm>
            <a:off x="866529" y="2796789"/>
            <a:ext cx="4924671" cy="19078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Pros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Those who used it were highly engaged.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There is an appetite for this content.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Imagery is great.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BBC Reith Serif Light" panose="02040403040305030204" pitchFamily="18" charset="0"/>
              <a:ea typeface="BBC Reith Serif Light" panose="02040403040305030204" pitchFamily="18" charset="0"/>
              <a:cs typeface="BBC Reith Serif Light" panose="02040403040305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B5822D-9471-E545-9580-0959055886D1}"/>
              </a:ext>
            </a:extLst>
          </p:cNvPr>
          <p:cNvSpPr txBox="1"/>
          <p:nvPr/>
        </p:nvSpPr>
        <p:spPr>
          <a:xfrm>
            <a:off x="6248400" y="2796789"/>
            <a:ext cx="4959927" cy="19078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Cons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The rail was too hard to find.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Not obvious that content was short form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Same content was everywhere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rPr>
              <a:t>Core audience, no new/underserved users</a:t>
            </a:r>
          </a:p>
        </p:txBody>
      </p:sp>
    </p:spTree>
    <p:extLst>
      <p:ext uri="{BB962C8B-B14F-4D97-AF65-F5344CB8AC3E}">
        <p14:creationId xmlns:p14="http://schemas.microsoft.com/office/powerpoint/2010/main" val="80862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All iPlayer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E0923-A87D-9E4F-944D-7E4F52C6B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93" y="1711231"/>
            <a:ext cx="10369549" cy="5768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17mil users over the 5-day period.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E9AD8-C903-284E-8358-1C142EEA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70" y="2288068"/>
            <a:ext cx="6309139" cy="39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27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All iPlayer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E0923-A87D-9E4F-944D-7E4F52C6B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93" y="1711231"/>
            <a:ext cx="10369549" cy="5768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17mil users over the 5-day period.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66B48-5082-4B44-A598-B6D1053A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71" y="2205644"/>
            <a:ext cx="7312991" cy="384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1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Ukraine Audience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E0923-A87D-9E4F-944D-7E4F52C6B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93" y="1711231"/>
            <a:ext cx="10369549" cy="5768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150k users over the 5-day period who clicked on any item in a Ukraine rail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10363-DD3B-7F45-AA8F-C6523C5A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279" y="2202066"/>
            <a:ext cx="6188456" cy="157314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C4563C-FE91-0C4F-B49D-EB570314A88C}"/>
              </a:ext>
            </a:extLst>
          </p:cNvPr>
          <p:cNvSpPr txBox="1">
            <a:spLocks/>
          </p:cNvSpPr>
          <p:nvPr/>
        </p:nvSpPr>
        <p:spPr>
          <a:xfrm>
            <a:off x="681347" y="2434793"/>
            <a:ext cx="3868879" cy="994207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1pPr>
            <a:lvl2pPr marL="482588" indent="-245527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2pPr>
            <a:lvl3pPr marL="719649" indent="-237061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3pPr>
            <a:lvl4pPr marL="954593" indent="-234945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4pPr>
            <a:lvl5pPr marL="1191654" indent="-237061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iPlayer home – tv/mobile/web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BBC News Channel page.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News Category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108BC-B0DE-7344-8D5A-00A60214B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679" y="4078313"/>
            <a:ext cx="3026388" cy="213691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EB011EE-1051-224F-B221-409D3DD7BBFB}"/>
              </a:ext>
            </a:extLst>
          </p:cNvPr>
          <p:cNvSpPr txBox="1">
            <a:spLocks/>
          </p:cNvSpPr>
          <p:nvPr/>
        </p:nvSpPr>
        <p:spPr>
          <a:xfrm>
            <a:off x="603293" y="4400821"/>
            <a:ext cx="1970942" cy="994207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1pPr>
            <a:lvl2pPr marL="482588" indent="-245527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2pPr>
            <a:lvl3pPr marL="719649" indent="-237061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3pPr>
            <a:lvl4pPr marL="954593" indent="-234945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4pPr>
            <a:lvl5pPr marL="1191654" indent="-237061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bg1">
                    <a:lumMod val="50000"/>
                  </a:schemeClr>
                </a:solidFill>
                <a:latin typeface="BBC Reith Serif Light" panose="02040403040305030204" pitchFamily="18" charset="0"/>
                <a:ea typeface="BBC Reith Serif Light" panose="02040403040305030204" pitchFamily="18" charset="0"/>
                <a:cs typeface="BBC Reith Serif Light" panose="02040403040305030204" pitchFamily="18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But this content can be found in other areas.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494CAB-2409-344B-8A1A-58054D84E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773" y="4208233"/>
            <a:ext cx="5130154" cy="183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7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AC5A-1253-3A48-8AA3-2AC001554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89" y="239052"/>
            <a:ext cx="10909216" cy="753673"/>
          </a:xfrm>
        </p:spPr>
        <p:txBody>
          <a:bodyPr/>
          <a:lstStyle/>
          <a:p>
            <a:r>
              <a:rPr lang="en-US" dirty="0"/>
              <a:t>BBC News has seen over 27m requests on BBC </a:t>
            </a:r>
            <a:r>
              <a:rPr lang="en-US" dirty="0" err="1"/>
              <a:t>iPlayer</a:t>
            </a:r>
            <a:r>
              <a:rPr lang="en-US" dirty="0"/>
              <a:t>. The vast majority were for live news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E407F9-341A-4443-BD85-0FC33EA33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7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BC Reith Sans XBold" panose="020B0603020204020204" pitchFamily="34" charset="0"/>
              <a:ea typeface="BBC Reith Sans XBold" panose="020B0603020204020204" pitchFamily="34" charset="0"/>
              <a:cs typeface="BBC Reith Sans XBold" panose="020B060302020402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C461C7-0806-4D62-BB41-454EDDE2A95F}"/>
              </a:ext>
            </a:extLst>
          </p:cNvPr>
          <p:cNvGraphicFramePr/>
          <p:nvPr/>
        </p:nvGraphicFramePr>
        <p:xfrm>
          <a:off x="830011" y="2193382"/>
          <a:ext cx="5440951" cy="3832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549C6F-0861-494A-8FE6-7BD3DD962C23}"/>
              </a:ext>
            </a:extLst>
          </p:cNvPr>
          <p:cNvSpPr txBox="1"/>
          <p:nvPr/>
        </p:nvSpPr>
        <p:spPr>
          <a:xfrm>
            <a:off x="881789" y="1803117"/>
            <a:ext cx="439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C Reith Sans" panose="020B0603020204020204" pitchFamily="34" charset="0"/>
                <a:ea typeface="BBC Reith Sans" panose="020B0603020204020204" pitchFamily="34" charset="0"/>
                <a:cs typeface="BBC Reith Sans" panose="020B0603020204020204" pitchFamily="34" charset="0"/>
              </a:rPr>
              <a:t>IPLAYER REQUESTS TO NEWS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7630195-5F40-454E-A800-8098ABD77855}"/>
              </a:ext>
            </a:extLst>
          </p:cNvPr>
          <p:cNvGraphicFramePr/>
          <p:nvPr/>
        </p:nvGraphicFramePr>
        <p:xfrm>
          <a:off x="6447883" y="2076894"/>
          <a:ext cx="5249746" cy="4306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C6C0F2F-459F-4CB0-BA8A-4DD44B9A7F1C}"/>
              </a:ext>
            </a:extLst>
          </p:cNvPr>
          <p:cNvSpPr txBox="1"/>
          <p:nvPr/>
        </p:nvSpPr>
        <p:spPr>
          <a:xfrm>
            <a:off x="6447883" y="1799895"/>
            <a:ext cx="439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BC Reith Sans" panose="020B0603020204020204" pitchFamily="34" charset="0"/>
                <a:ea typeface="BBC Reith Sans" panose="020B0603020204020204" pitchFamily="34" charset="0"/>
                <a:cs typeface="BBC Reith Sans" panose="020B0603020204020204" pitchFamily="34" charset="0"/>
              </a:rPr>
              <a:t>MOST REQUESTED PROGRAMMES ON DEMAND</a:t>
            </a:r>
          </a:p>
        </p:txBody>
      </p:sp>
    </p:spTree>
    <p:extLst>
      <p:ext uri="{BB962C8B-B14F-4D97-AF65-F5344CB8AC3E}">
        <p14:creationId xmlns:p14="http://schemas.microsoft.com/office/powerpoint/2010/main" val="75583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Ukraine Audience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E0923-A87D-9E4F-944D-7E4F52C6B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93" y="1711231"/>
            <a:ext cx="10369549" cy="5768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150k users over the 5-day period who clicked on any item in a Ukraine rail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288736-D940-1D45-B4F5-13BC0EA3C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74" y="2202773"/>
            <a:ext cx="6189386" cy="413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62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Ukraine Audience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E0923-A87D-9E4F-944D-7E4F52C6B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93" y="1711231"/>
            <a:ext cx="10369549" cy="5768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150k users over the 5-day period who clicked on any item in a Ukraine rail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5A1DB-7E07-E04B-BAA0-03B8E0BB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44" y="2097636"/>
            <a:ext cx="6268868" cy="42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3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BC7-5177-3749-AA08-0E6A4AD3C4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293" y="810833"/>
            <a:ext cx="10909216" cy="753673"/>
          </a:xfrm>
        </p:spPr>
        <p:txBody>
          <a:bodyPr anchor="ctr"/>
          <a:lstStyle/>
          <a:p>
            <a:r>
              <a:rPr lang="en-US" dirty="0"/>
              <a:t>Ukraine Audience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E0923-A87D-9E4F-944D-7E4F52C6B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293" y="1711231"/>
            <a:ext cx="10369549" cy="5768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150k users over the 5-day period who clicked on any item in a Ukraine rail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AF445-C0F2-4A48-8B02-BFD006AD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562" y="2288068"/>
            <a:ext cx="5647429" cy="3801426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DD216410-7660-4F49-B7F5-60C7138D9E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5485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200" dirty="0" smtClean="0">
            <a:solidFill>
              <a:schemeClr val="bg1">
                <a:lumMod val="50000"/>
              </a:schemeClr>
            </a:solidFill>
            <a:latin typeface="BBC Reith Serif Light" panose="02040403040305030204" pitchFamily="18" charset="0"/>
            <a:ea typeface="BBC Reith Serif Light" panose="02040403040305030204" pitchFamily="18" charset="0"/>
            <a:cs typeface="BBC Reith Serif Light" panose="020404030403050302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636</Words>
  <Application>Microsoft Macintosh PowerPoint</Application>
  <PresentationFormat>Widescreen</PresentationFormat>
  <Paragraphs>148</Paragraphs>
  <Slides>22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BBC Reith Sans</vt:lpstr>
      <vt:lpstr>BBC Reith Sans Light</vt:lpstr>
      <vt:lpstr>BBC Reith Sans XBold</vt:lpstr>
      <vt:lpstr>BBC Reith Serif Light</vt:lpstr>
      <vt:lpstr>Calibri</vt:lpstr>
      <vt:lpstr>Wingdings</vt:lpstr>
      <vt:lpstr>PRESENTATION SLIDE</vt:lpstr>
      <vt:lpstr>PowerPoint Presentation</vt:lpstr>
      <vt:lpstr>Key Information</vt:lpstr>
      <vt:lpstr>All iPlayer</vt:lpstr>
      <vt:lpstr>All iPlayer</vt:lpstr>
      <vt:lpstr>Ukraine Audience</vt:lpstr>
      <vt:lpstr>BBC News has seen over 27m requests on BBC iPlayer. The vast majority were for live news</vt:lpstr>
      <vt:lpstr>Ukraine Audience</vt:lpstr>
      <vt:lpstr>Ukraine Audience</vt:lpstr>
      <vt:lpstr>Ukraine Audience</vt:lpstr>
      <vt:lpstr>Ukraine Audience</vt:lpstr>
      <vt:lpstr>Ukraine Audience - Summary</vt:lpstr>
      <vt:lpstr>Finding Content on iPlayer</vt:lpstr>
      <vt:lpstr>Finding Content on iPlayer</vt:lpstr>
      <vt:lpstr>Finding Content on iPlayer</vt:lpstr>
      <vt:lpstr>Viewers seeing the content</vt:lpstr>
      <vt:lpstr>Click through rate</vt:lpstr>
      <vt:lpstr>Viewers seeing the content</vt:lpstr>
      <vt:lpstr>Viewers seeing the content</vt:lpstr>
      <vt:lpstr>Did people actually watch?</vt:lpstr>
      <vt:lpstr>Did people actually watch?</vt:lpstr>
      <vt:lpstr>Was the content’s location important?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Vicky Banks</dc:creator>
  <cp:lastModifiedBy>Vicky Banks</cp:lastModifiedBy>
  <cp:revision>21</cp:revision>
  <dcterms:created xsi:type="dcterms:W3CDTF">2022-03-04T09:32:12Z</dcterms:created>
  <dcterms:modified xsi:type="dcterms:W3CDTF">2022-03-16T10:41:09Z</dcterms:modified>
</cp:coreProperties>
</file>